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37" r:id="rId1"/>
  </p:sldMasterIdLst>
  <p:notesMasterIdLst>
    <p:notesMasterId r:id="rId17"/>
  </p:notesMasterIdLst>
  <p:sldIdLst>
    <p:sldId id="256" r:id="rId2"/>
    <p:sldId id="257" r:id="rId3"/>
    <p:sldId id="261" r:id="rId4"/>
    <p:sldId id="258" r:id="rId5"/>
    <p:sldId id="277" r:id="rId6"/>
    <p:sldId id="278" r:id="rId7"/>
    <p:sldId id="279" r:id="rId8"/>
    <p:sldId id="259" r:id="rId9"/>
    <p:sldId id="276" r:id="rId10"/>
    <p:sldId id="260" r:id="rId11"/>
    <p:sldId id="270" r:id="rId12"/>
    <p:sldId id="274" r:id="rId13"/>
    <p:sldId id="266" r:id="rId14"/>
    <p:sldId id="275"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Richardson" initials="MR" lastIdx="6" clrIdx="0">
    <p:extLst>
      <p:ext uri="{19B8F6BF-5375-455C-9EA6-DF929625EA0E}">
        <p15:presenceInfo xmlns:p15="http://schemas.microsoft.com/office/powerpoint/2012/main" userId="S::mrichardson@phmc.org::92c4abee-83bc-4a65-bdad-cb826ba883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383B"/>
    <a:srgbClr val="597B7B"/>
    <a:srgbClr val="206B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32" autoAdjust="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06BD0-8C30-42F2-A5EE-D15F0B0C239C}" type="datetimeFigureOut">
              <a:rPr lang="en-US" smtClean="0"/>
              <a:t>2/17/2021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8AD844-67CD-4048-9F28-1773B460C9FD}" type="slidenum">
              <a:rPr lang="en-US" smtClean="0"/>
              <a:t>‹#›</a:t>
            </a:fld>
            <a:endParaRPr lang="en-US" dirty="0"/>
          </a:p>
        </p:txBody>
      </p:sp>
    </p:spTree>
    <p:extLst>
      <p:ext uri="{BB962C8B-B14F-4D97-AF65-F5344CB8AC3E}">
        <p14:creationId xmlns:p14="http://schemas.microsoft.com/office/powerpoint/2010/main" val="1229295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05857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9664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14058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9633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497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133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5500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37820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579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4444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5169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2/17/2021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97705139"/>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hsawage@phmc.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hsawage@phm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phsawage@phmc.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inyurl.com/2021PHSAWageCompSurve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695" y="1075290"/>
            <a:ext cx="11178209" cy="2387600"/>
          </a:xfrm>
        </p:spPr>
        <p:txBody>
          <a:bodyPr>
            <a:normAutofit fontScale="90000"/>
          </a:bodyPr>
          <a:lstStyle/>
          <a:p>
            <a:r>
              <a:rPr lang="en-US" sz="4800" b="1" dirty="0">
                <a:solidFill>
                  <a:srgbClr val="206BA0"/>
                </a:solidFill>
                <a:latin typeface="Lato" panose="020F0502020204030203" pitchFamily="34" charset="0"/>
                <a:ea typeface="Lato" panose="020F0502020204030203" pitchFamily="34" charset="0"/>
                <a:cs typeface="Lato" panose="020F0502020204030203" pitchFamily="34" charset="0"/>
              </a:rPr>
              <a:t>2021 </a:t>
            </a:r>
            <a:br>
              <a:rPr lang="en-US" sz="4800" b="1" dirty="0">
                <a:solidFill>
                  <a:srgbClr val="206BA0"/>
                </a:solidFill>
                <a:latin typeface="Lato" panose="020F0502020204030203" pitchFamily="34" charset="0"/>
                <a:ea typeface="Lato" panose="020F0502020204030203" pitchFamily="34" charset="0"/>
                <a:cs typeface="Lato" panose="020F0502020204030203" pitchFamily="34" charset="0"/>
              </a:rPr>
            </a:br>
            <a:r>
              <a:rPr lang="en-US" sz="4800" b="1" dirty="0">
                <a:solidFill>
                  <a:srgbClr val="206BA0"/>
                </a:solidFill>
                <a:latin typeface="Lato" panose="020F0502020204030203" pitchFamily="34" charset="0"/>
                <a:ea typeface="Lato" panose="020F0502020204030203" pitchFamily="34" charset="0"/>
                <a:cs typeface="Lato" panose="020F0502020204030203" pitchFamily="34" charset="0"/>
              </a:rPr>
              <a:t>Pennsylvania Head Start Association Wage &amp; Benefits Comparability Survey</a:t>
            </a:r>
          </a:p>
        </p:txBody>
      </p:sp>
      <p:sp>
        <p:nvSpPr>
          <p:cNvPr id="3" name="Subtitle 2"/>
          <p:cNvSpPr>
            <a:spLocks noGrp="1"/>
          </p:cNvSpPr>
          <p:nvPr>
            <p:ph type="subTitle" idx="1"/>
          </p:nvPr>
        </p:nvSpPr>
        <p:spPr>
          <a:xfrm>
            <a:off x="1613452" y="4054268"/>
            <a:ext cx="9144000" cy="890449"/>
          </a:xfrm>
        </p:spPr>
        <p:txBody>
          <a:bodyPr/>
          <a:lstStyle/>
          <a:p>
            <a:r>
              <a:rPr lang="en-US" dirty="0">
                <a:solidFill>
                  <a:srgbClr val="206BA0"/>
                </a:solidFill>
                <a:latin typeface="Lato" panose="020F0502020204030203" pitchFamily="34" charset="0"/>
                <a:ea typeface="Lato" panose="020F0502020204030203" pitchFamily="34" charset="0"/>
                <a:cs typeface="Lato" panose="020F0502020204030203" pitchFamily="34" charset="0"/>
              </a:rPr>
              <a:t>Orientation for Comparable Programs</a:t>
            </a:r>
          </a:p>
          <a:p>
            <a:r>
              <a:rPr lang="en-US" dirty="0">
                <a:solidFill>
                  <a:srgbClr val="206BA0"/>
                </a:solidFill>
                <a:latin typeface="Lato" panose="020F0502020204030203" pitchFamily="34" charset="0"/>
                <a:ea typeface="Lato" panose="020F0502020204030203" pitchFamily="34" charset="0"/>
                <a:cs typeface="Lato" panose="020F0502020204030203" pitchFamily="34" charset="0"/>
              </a:rPr>
              <a:t>February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8080" y="5536095"/>
            <a:ext cx="7603437" cy="1086205"/>
          </a:xfrm>
          <a:prstGeom prst="rect">
            <a:avLst/>
          </a:prstGeom>
        </p:spPr>
      </p:pic>
    </p:spTree>
    <p:extLst>
      <p:ext uri="{BB962C8B-B14F-4D97-AF65-F5344CB8AC3E}">
        <p14:creationId xmlns:p14="http://schemas.microsoft.com/office/powerpoint/2010/main" val="527580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26" y="295551"/>
            <a:ext cx="10515600" cy="1325563"/>
          </a:xfrm>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Things to Know &amp; Suggestions</a:t>
            </a:r>
            <a:endParaRPr lang="en-US"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p:cNvSpPr>
            <a:spLocks noGrp="1"/>
          </p:cNvSpPr>
          <p:nvPr>
            <p:ph idx="1"/>
          </p:nvPr>
        </p:nvSpPr>
        <p:spPr>
          <a:xfrm>
            <a:off x="758686" y="1527451"/>
            <a:ext cx="11019183" cy="4351338"/>
          </a:xfrm>
        </p:spPr>
        <p:txBody>
          <a:bodyPr>
            <a:normAutofit fontScale="92500" lnSpcReduction="20000"/>
          </a:bodyPr>
          <a:lstStyle/>
          <a:p>
            <a:pPr>
              <a:spcAft>
                <a:spcPts val="200"/>
              </a:spcAft>
            </a:pPr>
            <a:r>
              <a:rPr lang="en-US" dirty="0">
                <a:latin typeface="Lato" panose="020F0502020204030203" pitchFamily="34" charset="0"/>
                <a:ea typeface="Lato" panose="020F0502020204030203" pitchFamily="34" charset="0"/>
                <a:cs typeface="Lato" panose="020F0502020204030203" pitchFamily="34" charset="0"/>
              </a:rPr>
              <a:t>We expect the survey should take approximately </a:t>
            </a:r>
            <a:r>
              <a:rPr lang="en-US" b="1" u="sng" dirty="0">
                <a:solidFill>
                  <a:srgbClr val="206BA0"/>
                </a:solidFill>
                <a:latin typeface="Lato" panose="020F0502020204030203" pitchFamily="34" charset="0"/>
                <a:ea typeface="Lato" panose="020F0502020204030203" pitchFamily="34" charset="0"/>
                <a:cs typeface="Lato" panose="020F0502020204030203" pitchFamily="34" charset="0"/>
              </a:rPr>
              <a:t>2 hours</a:t>
            </a:r>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 </a:t>
            </a:r>
            <a:r>
              <a:rPr lang="en-US" dirty="0">
                <a:latin typeface="Lato" panose="020F0502020204030203" pitchFamily="34" charset="0"/>
                <a:ea typeface="Lato" panose="020F0502020204030203" pitchFamily="34" charset="0"/>
                <a:cs typeface="Lato" panose="020F0502020204030203" pitchFamily="34" charset="0"/>
              </a:rPr>
              <a:t>to complete</a:t>
            </a:r>
          </a:p>
          <a:p>
            <a:pPr>
              <a:spcAft>
                <a:spcPts val="200"/>
              </a:spcAft>
            </a:pPr>
            <a:r>
              <a:rPr lang="en-US" dirty="0">
                <a:latin typeface="Lato" panose="020F0502020204030203" pitchFamily="34" charset="0"/>
                <a:ea typeface="Lato" panose="020F0502020204030203" pitchFamily="34" charset="0"/>
                <a:cs typeface="Lato" panose="020F0502020204030203" pitchFamily="34" charset="0"/>
              </a:rPr>
              <a:t>Gather all employee records including list of employees/titles ahead of sitting down to complete the survey</a:t>
            </a:r>
          </a:p>
          <a:p>
            <a:pPr>
              <a:spcAft>
                <a:spcPts val="200"/>
              </a:spcAft>
            </a:pPr>
            <a:r>
              <a:rPr lang="en-US" dirty="0">
                <a:latin typeface="Lato" panose="020F0502020204030203" pitchFamily="34" charset="0"/>
                <a:ea typeface="Lato" panose="020F0502020204030203" pitchFamily="34" charset="0"/>
                <a:cs typeface="Lato" panose="020F0502020204030203" pitchFamily="34" charset="0"/>
              </a:rPr>
              <a:t>You will be able to save, exit, and re-enter the form if you need more time</a:t>
            </a:r>
          </a:p>
          <a:p>
            <a:pPr>
              <a:spcAft>
                <a:spcPts val="200"/>
              </a:spcAft>
            </a:pPr>
            <a:r>
              <a:rPr lang="en-US" dirty="0">
                <a:latin typeface="Lato" panose="020F0502020204030203" pitchFamily="34" charset="0"/>
                <a:ea typeface="Lato" panose="020F0502020204030203" pitchFamily="34" charset="0"/>
                <a:cs typeface="Lato" panose="020F0502020204030203" pitchFamily="34" charset="0"/>
              </a:rPr>
              <a:t>Enter as much information as possible</a:t>
            </a:r>
          </a:p>
          <a:p>
            <a:pPr lvl="1">
              <a:spcAft>
                <a:spcPts val="200"/>
              </a:spcAft>
            </a:pPr>
            <a:r>
              <a:rPr lang="en-US" dirty="0">
                <a:solidFill>
                  <a:prstClr val="black"/>
                </a:solidFill>
                <a:latin typeface="Lato" panose="020F0502020204030203" pitchFamily="34" charset="0"/>
                <a:ea typeface="Lato" panose="020F0502020204030203" pitchFamily="34" charset="0"/>
                <a:cs typeface="Lato" panose="020F0502020204030203" pitchFamily="34" charset="0"/>
              </a:rPr>
              <a:t>The more complete your answers, the stronger the data and comparisons!</a:t>
            </a:r>
            <a:endParaRPr lang="en-US" dirty="0">
              <a:latin typeface="Lato" panose="020F0502020204030203" pitchFamily="34" charset="0"/>
              <a:ea typeface="Lato" panose="020F0502020204030203" pitchFamily="34" charset="0"/>
              <a:cs typeface="Lato" panose="020F0502020204030203" pitchFamily="34" charset="0"/>
            </a:endParaRPr>
          </a:p>
          <a:p>
            <a:pPr>
              <a:spcAft>
                <a:spcPts val="200"/>
              </a:spcAft>
            </a:pPr>
            <a:r>
              <a:rPr lang="en-US" dirty="0">
                <a:solidFill>
                  <a:prstClr val="black"/>
                </a:solidFill>
                <a:latin typeface="Lato" panose="020F0502020204030203" pitchFamily="34" charset="0"/>
                <a:ea typeface="Lato" panose="020F0502020204030203" pitchFamily="34" charset="0"/>
                <a:cs typeface="Lato" panose="020F0502020204030203" pitchFamily="34" charset="0"/>
              </a:rPr>
              <a:t>You will not be asked to submit separate forms for separate funding sources</a:t>
            </a:r>
            <a:endParaRPr lang="en-US" dirty="0">
              <a:latin typeface="Lato" panose="020F0502020204030203" pitchFamily="34" charset="0"/>
              <a:ea typeface="Lato" panose="020F0502020204030203" pitchFamily="34" charset="0"/>
              <a:cs typeface="Lato" panose="020F0502020204030203" pitchFamily="34" charset="0"/>
            </a:endParaRPr>
          </a:p>
          <a:p>
            <a:pPr>
              <a:spcAft>
                <a:spcPts val="200"/>
              </a:spcAft>
            </a:pPr>
            <a:r>
              <a:rPr lang="en-US" dirty="0">
                <a:latin typeface="Lato" panose="020F0502020204030203" pitchFamily="34" charset="0"/>
                <a:ea typeface="Lato" panose="020F0502020204030203" pitchFamily="34" charset="0"/>
                <a:cs typeface="Lato" panose="020F0502020204030203" pitchFamily="34" charset="0"/>
              </a:rPr>
              <a:t>Contact </a:t>
            </a:r>
            <a:r>
              <a:rPr lang="en-US" dirty="0" err="1">
                <a:latin typeface="Lato" panose="020F0502020204030203" pitchFamily="34" charset="0"/>
                <a:ea typeface="Lato" panose="020F0502020204030203" pitchFamily="34" charset="0"/>
                <a:cs typeface="Lato" panose="020F0502020204030203" pitchFamily="34" charset="0"/>
              </a:rPr>
              <a:t>PHMC</a:t>
            </a:r>
            <a:r>
              <a:rPr lang="en-US" dirty="0">
                <a:latin typeface="Lato" panose="020F0502020204030203" pitchFamily="34" charset="0"/>
                <a:ea typeface="Lato" panose="020F0502020204030203" pitchFamily="34" charset="0"/>
                <a:cs typeface="Lato" panose="020F0502020204030203" pitchFamily="34" charset="0"/>
              </a:rPr>
              <a:t> at </a:t>
            </a:r>
            <a:r>
              <a:rPr lang="en-US" dirty="0">
                <a:latin typeface="Lato" panose="020F0502020204030203" pitchFamily="34" charset="0"/>
                <a:ea typeface="Lato" panose="020F0502020204030203" pitchFamily="34" charset="0"/>
                <a:cs typeface="Lato" panose="020F0502020204030203" pitchFamily="34" charset="0"/>
                <a:hlinkClick r:id="rId2"/>
              </a:rPr>
              <a:t>phsawage@phmc.org</a:t>
            </a:r>
            <a:r>
              <a:rPr lang="en-US" dirty="0">
                <a:latin typeface="Lato" panose="020F0502020204030203" pitchFamily="34" charset="0"/>
                <a:ea typeface="Lato" panose="020F0502020204030203" pitchFamily="34" charset="0"/>
                <a:cs typeface="Lato" panose="020F0502020204030203" pitchFamily="34" charset="0"/>
              </a:rPr>
              <a:t> if you need assistance with data entry</a:t>
            </a:r>
          </a:p>
          <a:p>
            <a:pPr marL="457200" lvl="1" indent="0">
              <a:spcAft>
                <a:spcPts val="200"/>
              </a:spcAft>
              <a:buNone/>
            </a:pPr>
            <a:endParaRPr lang="en-US" dirty="0">
              <a:latin typeface="Lato" panose="020F0502020204030203" pitchFamily="34" charset="0"/>
              <a:ea typeface="Lato" panose="020F0502020204030203" pitchFamily="34" charset="0"/>
              <a:cs typeface="Lato" panose="020F0502020204030203" pitchFamily="34" charset="0"/>
            </a:endParaRPr>
          </a:p>
          <a:p>
            <a:endParaRPr lang="en-US" dirty="0">
              <a:latin typeface="Lato" panose="020F0502020204030203" pitchFamily="34" charset="0"/>
              <a:ea typeface="Lato" panose="020F0502020204030203" pitchFamily="34" charset="0"/>
              <a:cs typeface="Lato" panose="020F0502020204030203" pitchFamily="34" charset="0"/>
            </a:endParaRP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1583876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097" y="323941"/>
            <a:ext cx="10515600" cy="1325563"/>
          </a:xfrm>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Salary versus Benefits Data</a:t>
            </a:r>
          </a:p>
        </p:txBody>
      </p:sp>
      <p:sp>
        <p:nvSpPr>
          <p:cNvPr id="3" name="Content Placeholder 2"/>
          <p:cNvSpPr>
            <a:spLocks noGrp="1"/>
          </p:cNvSpPr>
          <p:nvPr>
            <p:ph idx="1"/>
          </p:nvPr>
        </p:nvSpPr>
        <p:spPr>
          <a:xfrm>
            <a:off x="838200" y="1567208"/>
            <a:ext cx="10515600" cy="4351338"/>
          </a:xfrm>
        </p:spPr>
        <p:txBody>
          <a:bodyPr>
            <a:normAutofit fontScale="85000" lnSpcReduction="20000"/>
          </a:bodyPr>
          <a:lstStyle/>
          <a:p>
            <a:r>
              <a:rPr lang="en-US" dirty="0">
                <a:latin typeface="Lato" panose="020F0502020204030203" pitchFamily="34" charset="0"/>
                <a:ea typeface="Lato" panose="020F0502020204030203" pitchFamily="34" charset="0"/>
                <a:cs typeface="Lato" panose="020F0502020204030203" pitchFamily="34" charset="0"/>
              </a:rPr>
              <a:t>For </a:t>
            </a:r>
            <a:r>
              <a:rPr lang="en-US" dirty="0">
                <a:solidFill>
                  <a:srgbClr val="CE383B"/>
                </a:solidFill>
                <a:latin typeface="Lato" panose="020F0502020204030203" pitchFamily="34" charset="0"/>
                <a:ea typeface="Lato" panose="020F0502020204030203" pitchFamily="34" charset="0"/>
                <a:cs typeface="Lato" panose="020F0502020204030203" pitchFamily="34" charset="0"/>
              </a:rPr>
              <a:t>salary data</a:t>
            </a:r>
            <a:r>
              <a:rPr lang="en-US" dirty="0">
                <a:latin typeface="Lato" panose="020F0502020204030203" pitchFamily="34" charset="0"/>
                <a:ea typeface="Lato" panose="020F0502020204030203" pitchFamily="34" charset="0"/>
                <a:cs typeface="Lato" panose="020F0502020204030203" pitchFamily="34" charset="0"/>
              </a:rPr>
              <a:t>, the survey will ask that you report salary on </a:t>
            </a:r>
            <a:r>
              <a:rPr lang="en-US" i="1" dirty="0">
                <a:latin typeface="Lato" panose="020F0502020204030203" pitchFamily="34" charset="0"/>
                <a:ea typeface="Lato" panose="020F0502020204030203" pitchFamily="34" charset="0"/>
                <a:cs typeface="Lato" panose="020F0502020204030203" pitchFamily="34" charset="0"/>
              </a:rPr>
              <a:t>all</a:t>
            </a:r>
            <a:r>
              <a:rPr lang="en-US" dirty="0">
                <a:latin typeface="Lato" panose="020F0502020204030203" pitchFamily="34" charset="0"/>
                <a:ea typeface="Lato" panose="020F0502020204030203" pitchFamily="34" charset="0"/>
                <a:cs typeface="Lato" panose="020F0502020204030203" pitchFamily="34" charset="0"/>
              </a:rPr>
              <a:t> staff at your program</a:t>
            </a:r>
          </a:p>
          <a:p>
            <a:pPr lvl="1">
              <a:spcAft>
                <a:spcPts val="1200"/>
              </a:spcAft>
            </a:pPr>
            <a:r>
              <a:rPr lang="en-US" b="1" u="sng" dirty="0">
                <a:solidFill>
                  <a:srgbClr val="597B7B"/>
                </a:solidFill>
                <a:latin typeface="Lato" panose="020F0502020204030203" pitchFamily="34" charset="0"/>
                <a:ea typeface="Lato" panose="020F0502020204030203" pitchFamily="34" charset="0"/>
                <a:cs typeface="Lato" panose="020F0502020204030203" pitchFamily="34" charset="0"/>
              </a:rPr>
              <a:t>If more than 5 staff are employed in a position</a:t>
            </a:r>
            <a:r>
              <a:rPr lang="en-US" dirty="0">
                <a:latin typeface="Lato" panose="020F0502020204030203" pitchFamily="34" charset="0"/>
                <a:ea typeface="Lato" panose="020F0502020204030203" pitchFamily="34" charset="0"/>
                <a:cs typeface="Lato" panose="020F0502020204030203" pitchFamily="34" charset="0"/>
              </a:rPr>
              <a:t>, enter data in for the first </a:t>
            </a:r>
            <a:r>
              <a:rPr lang="en-US" i="1" dirty="0">
                <a:latin typeface="Lato" panose="020F0502020204030203" pitchFamily="34" charset="0"/>
                <a:ea typeface="Lato" panose="020F0502020204030203" pitchFamily="34" charset="0"/>
                <a:cs typeface="Lato" panose="020F0502020204030203" pitchFamily="34" charset="0"/>
              </a:rPr>
              <a:t>five</a:t>
            </a:r>
            <a:r>
              <a:rPr lang="en-US" dirty="0">
                <a:latin typeface="Lato" panose="020F0502020204030203" pitchFamily="34" charset="0"/>
                <a:ea typeface="Lato" panose="020F0502020204030203" pitchFamily="34" charset="0"/>
                <a:cs typeface="Lato" panose="020F0502020204030203" pitchFamily="34" charset="0"/>
              </a:rPr>
              <a:t> in alphabetical order by first name</a:t>
            </a:r>
          </a:p>
          <a:p>
            <a:pPr lvl="1">
              <a:spcAft>
                <a:spcPts val="1200"/>
              </a:spcAft>
            </a:pPr>
            <a:r>
              <a:rPr lang="en-US" dirty="0">
                <a:latin typeface="Lato" panose="020F0502020204030203" pitchFamily="34" charset="0"/>
                <a:ea typeface="Lato" panose="020F0502020204030203" pitchFamily="34" charset="0"/>
                <a:cs typeface="Lato" panose="020F0502020204030203" pitchFamily="34" charset="0"/>
              </a:rPr>
              <a:t>For the teacher positions ONLY, you are permitted to report more than five employees if your agency does not braid funding and you want to portray a more accurate picture of teacher salary. If you are reporting more than five employees, still report those that come first alphabetically.</a:t>
            </a:r>
          </a:p>
          <a:p>
            <a:r>
              <a:rPr lang="en-US" dirty="0">
                <a:latin typeface="Lato" panose="020F0502020204030203" pitchFamily="34" charset="0"/>
                <a:ea typeface="Lato" panose="020F0502020204030203" pitchFamily="34" charset="0"/>
                <a:cs typeface="Lato" panose="020F0502020204030203" pitchFamily="34" charset="0"/>
              </a:rPr>
              <a:t>For </a:t>
            </a:r>
            <a:r>
              <a:rPr lang="en-US" dirty="0">
                <a:solidFill>
                  <a:srgbClr val="CE383B"/>
                </a:solidFill>
                <a:latin typeface="Lato" panose="020F0502020204030203" pitchFamily="34" charset="0"/>
                <a:ea typeface="Lato" panose="020F0502020204030203" pitchFamily="34" charset="0"/>
                <a:cs typeface="Lato" panose="020F0502020204030203" pitchFamily="34" charset="0"/>
              </a:rPr>
              <a:t>benefits data</a:t>
            </a:r>
            <a:r>
              <a:rPr lang="en-US" dirty="0">
                <a:latin typeface="Lato" panose="020F0502020204030203" pitchFamily="34" charset="0"/>
                <a:ea typeface="Lato" panose="020F0502020204030203" pitchFamily="34" charset="0"/>
                <a:cs typeface="Lato" panose="020F0502020204030203" pitchFamily="34" charset="0"/>
              </a:rPr>
              <a:t>, the survey will only ask you for data on four categories of employees:</a:t>
            </a:r>
          </a:p>
          <a:p>
            <a:pPr lvl="1"/>
            <a:r>
              <a:rPr lang="en-US" dirty="0">
                <a:latin typeface="Lato" panose="020F0502020204030203" pitchFamily="34" charset="0"/>
                <a:ea typeface="Lato" panose="020F0502020204030203" pitchFamily="34" charset="0"/>
                <a:cs typeface="Lato" panose="020F0502020204030203" pitchFamily="34" charset="0"/>
              </a:rPr>
              <a:t>Director</a:t>
            </a:r>
          </a:p>
          <a:p>
            <a:pPr lvl="1"/>
            <a:r>
              <a:rPr lang="en-US" dirty="0">
                <a:latin typeface="Lato" panose="020F0502020204030203" pitchFamily="34" charset="0"/>
                <a:ea typeface="Lato" panose="020F0502020204030203" pitchFamily="34" charset="0"/>
                <a:cs typeface="Lato" panose="020F0502020204030203" pitchFamily="34" charset="0"/>
              </a:rPr>
              <a:t>Teacher</a:t>
            </a:r>
          </a:p>
          <a:p>
            <a:pPr lvl="1"/>
            <a:r>
              <a:rPr lang="en-US" dirty="0">
                <a:latin typeface="Lato" panose="020F0502020204030203" pitchFamily="34" charset="0"/>
                <a:ea typeface="Lato" panose="020F0502020204030203" pitchFamily="34" charset="0"/>
                <a:cs typeface="Lato" panose="020F0502020204030203" pitchFamily="34" charset="0"/>
              </a:rPr>
              <a:t>Administrative Assistant</a:t>
            </a:r>
          </a:p>
          <a:p>
            <a:pPr lvl="1"/>
            <a:r>
              <a:rPr lang="en-US" dirty="0">
                <a:latin typeface="Lato" panose="020F0502020204030203" pitchFamily="34" charset="0"/>
                <a:ea typeface="Lato" panose="020F0502020204030203" pitchFamily="34" charset="0"/>
                <a:cs typeface="Lato" panose="020F0502020204030203" pitchFamily="34" charset="0"/>
              </a:rPr>
              <a:t>Custodian</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9559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505" y="113629"/>
            <a:ext cx="10515600" cy="1325563"/>
          </a:xfrm>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Staff in Multiple Roles</a:t>
            </a:r>
          </a:p>
        </p:txBody>
      </p:sp>
      <p:sp>
        <p:nvSpPr>
          <p:cNvPr id="3" name="Content Placeholder 2"/>
          <p:cNvSpPr>
            <a:spLocks noGrp="1"/>
          </p:cNvSpPr>
          <p:nvPr>
            <p:ph idx="1"/>
          </p:nvPr>
        </p:nvSpPr>
        <p:spPr>
          <a:xfrm>
            <a:off x="506232" y="1302032"/>
            <a:ext cx="11106647" cy="4351338"/>
          </a:xfrm>
        </p:spPr>
        <p:txBody>
          <a:bodyPr>
            <a:noAutofit/>
          </a:bodyPr>
          <a:lstStyle/>
          <a:p>
            <a:pPr>
              <a:spcAft>
                <a:spcPts val="600"/>
              </a:spcAft>
            </a:pPr>
            <a:r>
              <a:rPr lang="en-US" dirty="0">
                <a:latin typeface="Lato" panose="020F0502020204030203" pitchFamily="34" charset="0"/>
                <a:ea typeface="Lato" panose="020F0502020204030203" pitchFamily="34" charset="0"/>
                <a:cs typeface="Lato" panose="020F0502020204030203" pitchFamily="34" charset="0"/>
              </a:rPr>
              <a:t>If you have staff who have multiple titles/roles, wait to indicate the # of these staff on the </a:t>
            </a:r>
            <a:r>
              <a:rPr lang="en-US" b="1" dirty="0">
                <a:solidFill>
                  <a:srgbClr val="CE383B"/>
                </a:solidFill>
                <a:latin typeface="Lato" panose="020F0502020204030203" pitchFamily="34" charset="0"/>
                <a:ea typeface="Lato" panose="020F0502020204030203" pitchFamily="34" charset="0"/>
                <a:cs typeface="Lato" panose="020F0502020204030203" pitchFamily="34" charset="0"/>
              </a:rPr>
              <a:t>“Staff with Multiple Roles” </a:t>
            </a:r>
            <a:r>
              <a:rPr lang="en-US" dirty="0">
                <a:latin typeface="Lato" panose="020F0502020204030203" pitchFamily="34" charset="0"/>
                <a:ea typeface="Lato" panose="020F0502020204030203" pitchFamily="34" charset="0"/>
                <a:cs typeface="Lato" panose="020F0502020204030203" pitchFamily="34" charset="0"/>
              </a:rPr>
              <a:t>page</a:t>
            </a:r>
          </a:p>
          <a:p>
            <a:pPr lvl="1">
              <a:spcAft>
                <a:spcPts val="600"/>
              </a:spcAft>
            </a:pPr>
            <a:r>
              <a:rPr lang="en-US" dirty="0">
                <a:latin typeface="Lato" panose="020F0502020204030203" pitchFamily="34" charset="0"/>
                <a:ea typeface="Lato" panose="020F0502020204030203" pitchFamily="34" charset="0"/>
                <a:cs typeface="Lato" panose="020F0502020204030203" pitchFamily="34" charset="0"/>
              </a:rPr>
              <a:t>If you have more than 5 staff with multiple titles/roles, enter in the first 5 in alphabetical order</a:t>
            </a:r>
          </a:p>
          <a:p>
            <a:pPr lvl="1">
              <a:spcAft>
                <a:spcPts val="600"/>
              </a:spcAft>
            </a:pPr>
            <a:r>
              <a:rPr lang="en-US" dirty="0">
                <a:latin typeface="Lato" panose="020F0502020204030203" pitchFamily="34" charset="0"/>
                <a:ea typeface="Lato" panose="020F0502020204030203" pitchFamily="34" charset="0"/>
                <a:cs typeface="Lato" panose="020F0502020204030203" pitchFamily="34" charset="0"/>
              </a:rPr>
              <a:t>An example, would be a staff person who serves as both the custodian and bus monitor</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271458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634" y="345247"/>
            <a:ext cx="10515600" cy="1325563"/>
          </a:xfrm>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Final Report- Fee Determination</a:t>
            </a:r>
          </a:p>
        </p:txBody>
      </p:sp>
      <p:sp>
        <p:nvSpPr>
          <p:cNvPr id="3" name="Content Placeholder 2"/>
          <p:cNvSpPr>
            <a:spLocks noGrp="1"/>
          </p:cNvSpPr>
          <p:nvPr>
            <p:ph idx="1"/>
          </p:nvPr>
        </p:nvSpPr>
        <p:spPr>
          <a:xfrm>
            <a:off x="579782" y="1577146"/>
            <a:ext cx="10515600" cy="4351338"/>
          </a:xfrm>
        </p:spPr>
        <p:txBody>
          <a:bodyPr/>
          <a:lstStyle/>
          <a:p>
            <a:pPr marL="0" indent="0">
              <a:spcAft>
                <a:spcPts val="1200"/>
              </a:spcAft>
              <a:buNone/>
            </a:pPr>
            <a:r>
              <a:rPr lang="en-US" b="1" dirty="0">
                <a:latin typeface="Lato" panose="020F0502020204030203" pitchFamily="34" charset="0"/>
                <a:ea typeface="Lato" panose="020F0502020204030203" pitchFamily="34" charset="0"/>
                <a:cs typeface="Lato" panose="020F0502020204030203" pitchFamily="34" charset="0"/>
              </a:rPr>
              <a:t>Sliding scale based on program budget:</a:t>
            </a:r>
          </a:p>
          <a:p>
            <a:pPr marL="625475" indent="-277813"/>
            <a:r>
              <a:rPr lang="en-US" dirty="0">
                <a:latin typeface="Lato" panose="020F0502020204030203" pitchFamily="34" charset="0"/>
                <a:ea typeface="Lato" panose="020F0502020204030203" pitchFamily="34" charset="0"/>
                <a:cs typeface="Lato" panose="020F0502020204030203" pitchFamily="34" charset="0"/>
              </a:rPr>
              <a:t>0-$1,000,000: </a:t>
            </a:r>
            <a:r>
              <a:rPr lang="en-US" dirty="0">
                <a:solidFill>
                  <a:srgbClr val="206BA0"/>
                </a:solidFill>
                <a:latin typeface="Lato" panose="020F0502020204030203" pitchFamily="34" charset="0"/>
                <a:ea typeface="Lato" panose="020F0502020204030203" pitchFamily="34" charset="0"/>
                <a:cs typeface="Lato" panose="020F0502020204030203" pitchFamily="34" charset="0"/>
              </a:rPr>
              <a:t>Fee $900</a:t>
            </a:r>
          </a:p>
          <a:p>
            <a:pPr marL="625475" indent="-277813"/>
            <a:r>
              <a:rPr lang="en-US" dirty="0">
                <a:latin typeface="Lato" panose="020F0502020204030203" pitchFamily="34" charset="0"/>
                <a:ea typeface="Lato" panose="020F0502020204030203" pitchFamily="34" charset="0"/>
                <a:cs typeface="Lato" panose="020F0502020204030203" pitchFamily="34" charset="0"/>
              </a:rPr>
              <a:t>$1,000,001-$1,500,000: </a:t>
            </a:r>
            <a:r>
              <a:rPr lang="en-US" dirty="0">
                <a:solidFill>
                  <a:srgbClr val="206BA0"/>
                </a:solidFill>
                <a:latin typeface="Lato" panose="020F0502020204030203" pitchFamily="34" charset="0"/>
                <a:ea typeface="Lato" panose="020F0502020204030203" pitchFamily="34" charset="0"/>
                <a:cs typeface="Lato" panose="020F0502020204030203" pitchFamily="34" charset="0"/>
              </a:rPr>
              <a:t>Fee $1,100</a:t>
            </a:r>
          </a:p>
          <a:p>
            <a:pPr marL="625475" indent="-277813"/>
            <a:r>
              <a:rPr lang="en-US" dirty="0">
                <a:latin typeface="Lato" panose="020F0502020204030203" pitchFamily="34" charset="0"/>
                <a:ea typeface="Lato" panose="020F0502020204030203" pitchFamily="34" charset="0"/>
                <a:cs typeface="Lato" panose="020F0502020204030203" pitchFamily="34" charset="0"/>
              </a:rPr>
              <a:t>$1,500,001-$3,000,000: </a:t>
            </a:r>
            <a:r>
              <a:rPr lang="en-US" dirty="0">
                <a:solidFill>
                  <a:srgbClr val="206BA0"/>
                </a:solidFill>
                <a:latin typeface="Lato" panose="020F0502020204030203" pitchFamily="34" charset="0"/>
                <a:ea typeface="Lato" panose="020F0502020204030203" pitchFamily="34" charset="0"/>
                <a:cs typeface="Lato" panose="020F0502020204030203" pitchFamily="34" charset="0"/>
              </a:rPr>
              <a:t>Fee $1,400</a:t>
            </a:r>
          </a:p>
          <a:p>
            <a:pPr marL="625475" indent="-277813"/>
            <a:r>
              <a:rPr lang="en-US" dirty="0">
                <a:latin typeface="Lato" panose="020F0502020204030203" pitchFamily="34" charset="0"/>
                <a:ea typeface="Lato" panose="020F0502020204030203" pitchFamily="34" charset="0"/>
                <a:cs typeface="Lato" panose="020F0502020204030203" pitchFamily="34" charset="0"/>
              </a:rPr>
              <a:t>&gt;$3,000,000: </a:t>
            </a:r>
            <a:r>
              <a:rPr lang="en-US" dirty="0">
                <a:solidFill>
                  <a:srgbClr val="206BA0"/>
                </a:solidFill>
                <a:latin typeface="Lato" panose="020F0502020204030203" pitchFamily="34" charset="0"/>
                <a:ea typeface="Lato" panose="020F0502020204030203" pitchFamily="34" charset="0"/>
                <a:cs typeface="Lato" panose="020F0502020204030203" pitchFamily="34" charset="0"/>
              </a:rPr>
              <a:t>Fee $1,800</a:t>
            </a:r>
          </a:p>
          <a:p>
            <a:pPr marL="0" indent="0">
              <a:buNone/>
            </a:pPr>
            <a:endParaRPr lang="en-US" dirty="0">
              <a:latin typeface="Lato" panose="020F0502020204030203" pitchFamily="34" charset="0"/>
              <a:ea typeface="Lato" panose="020F0502020204030203" pitchFamily="34" charset="0"/>
              <a:cs typeface="Lato" panose="020F0502020204030203" pitchFamily="34" charset="0"/>
            </a:endParaRPr>
          </a:p>
          <a:p>
            <a:pPr marL="0" indent="0">
              <a:buNone/>
            </a:pPr>
            <a:endParaRPr lang="en-US" b="1" dirty="0">
              <a:solidFill>
                <a:srgbClr val="597B7B"/>
              </a:solidFill>
              <a:latin typeface="Lato" panose="020F0502020204030203" pitchFamily="34" charset="0"/>
              <a:ea typeface="Lato" panose="020F0502020204030203" pitchFamily="34" charset="0"/>
              <a:cs typeface="Lato" panose="020F0502020204030203" pitchFamily="34"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pic>
        <p:nvPicPr>
          <p:cNvPr id="5" name="Picture 4">
            <a:extLst>
              <a:ext uri="{FF2B5EF4-FFF2-40B4-BE49-F238E27FC236}">
                <a16:creationId xmlns:a16="http://schemas.microsoft.com/office/drawing/2014/main" id="{D728C97A-E63A-41DB-BFCF-D928F9E6F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8221" y="1676401"/>
            <a:ext cx="2516252" cy="2516252"/>
          </a:xfrm>
          <a:prstGeom prst="rect">
            <a:avLst/>
          </a:prstGeom>
        </p:spPr>
      </p:pic>
    </p:spTree>
    <p:extLst>
      <p:ext uri="{BB962C8B-B14F-4D97-AF65-F5344CB8AC3E}">
        <p14:creationId xmlns:p14="http://schemas.microsoft.com/office/powerpoint/2010/main" val="2336995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Final Report</a:t>
            </a:r>
          </a:p>
        </p:txBody>
      </p:sp>
      <p:sp>
        <p:nvSpPr>
          <p:cNvPr id="3" name="Content Placeholder 2"/>
          <p:cNvSpPr>
            <a:spLocks noGrp="1"/>
          </p:cNvSpPr>
          <p:nvPr>
            <p:ph idx="1"/>
          </p:nvPr>
        </p:nvSpPr>
        <p:spPr>
          <a:xfrm>
            <a:off x="838200" y="1825625"/>
            <a:ext cx="6635620" cy="4351338"/>
          </a:xfrm>
        </p:spPr>
        <p:txBody>
          <a:bodyPr/>
          <a:lstStyle/>
          <a:p>
            <a:r>
              <a:rPr lang="en-US" dirty="0">
                <a:latin typeface="Lato" panose="020F0502020204030203" pitchFamily="34" charset="0"/>
                <a:ea typeface="Lato" panose="020F0502020204030203" pitchFamily="34" charset="0"/>
                <a:cs typeface="Lato" panose="020F0502020204030203" pitchFamily="34" charset="0"/>
              </a:rPr>
              <a:t>PHMC will be disseminating the final report in late June 2021</a:t>
            </a:r>
            <a:endParaRPr lang="en-US" dirty="0">
              <a:solidFill>
                <a:srgbClr val="CE383B"/>
              </a:solidFill>
              <a:latin typeface="Lato" panose="020F0502020204030203" pitchFamily="34" charset="0"/>
              <a:ea typeface="Lato" panose="020F0502020204030203" pitchFamily="34" charset="0"/>
              <a:cs typeface="Lato" panose="020F0502020204030203" pitchFamily="34" charset="0"/>
            </a:endParaRPr>
          </a:p>
          <a:p>
            <a:endParaRPr lang="en-US"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A webinar will be offered at that time, and PHMC will present findings and be available for questions</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8221" y="1676401"/>
            <a:ext cx="2516252" cy="2516252"/>
          </a:xfrm>
          <a:prstGeom prst="rect">
            <a:avLst/>
          </a:prstGeom>
        </p:spPr>
      </p:pic>
    </p:spTree>
    <p:extLst>
      <p:ext uri="{BB962C8B-B14F-4D97-AF65-F5344CB8AC3E}">
        <p14:creationId xmlns:p14="http://schemas.microsoft.com/office/powerpoint/2010/main" val="1161321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E383B"/>
                </a:solidFill>
                <a:latin typeface="Lato" panose="020F0502020204030203" pitchFamily="34" charset="0"/>
                <a:ea typeface="Lato" panose="020F0502020204030203" pitchFamily="34" charset="0"/>
                <a:cs typeface="Lato" panose="020F0502020204030203" pitchFamily="34" charset="0"/>
              </a:rPr>
              <a:t>Thank you!</a:t>
            </a:r>
          </a:p>
        </p:txBody>
      </p:sp>
      <p:sp>
        <p:nvSpPr>
          <p:cNvPr id="3" name="Content Placeholder 2"/>
          <p:cNvSpPr>
            <a:spLocks noGrp="1"/>
          </p:cNvSpPr>
          <p:nvPr>
            <p:ph idx="1"/>
          </p:nvPr>
        </p:nvSpPr>
        <p:spPr/>
        <p:txBody>
          <a:bodyPr/>
          <a:lstStyle/>
          <a:p>
            <a:pPr marL="0" indent="0" algn="ctr">
              <a:buNone/>
            </a:pPr>
            <a:r>
              <a:rPr lang="en-US" dirty="0">
                <a:latin typeface="Lato" panose="020F0502020204030203" pitchFamily="34" charset="0"/>
                <a:ea typeface="Lato" panose="020F0502020204030203" pitchFamily="34" charset="0"/>
                <a:cs typeface="Lato" panose="020F0502020204030203" pitchFamily="34" charset="0"/>
              </a:rPr>
              <a:t>We look forward to working with you on this project. Please reach out to us at any time with questions.</a:t>
            </a:r>
          </a:p>
          <a:p>
            <a:endParaRPr lang="en-US" dirty="0">
              <a:latin typeface="Lato" panose="020F0502020204030203" pitchFamily="34" charset="0"/>
              <a:ea typeface="Lato" panose="020F0502020204030203" pitchFamily="34" charset="0"/>
              <a:cs typeface="Lato" panose="020F0502020204030203" pitchFamily="34" charset="0"/>
            </a:endParaRPr>
          </a:p>
          <a:p>
            <a:pPr marL="0" indent="0" algn="ctr">
              <a:buNone/>
            </a:pPr>
            <a:r>
              <a:rPr lang="en-US" dirty="0">
                <a:latin typeface="Lato" panose="020F0502020204030203" pitchFamily="34" charset="0"/>
                <a:ea typeface="Lato" panose="020F0502020204030203" pitchFamily="34" charset="0"/>
                <a:cs typeface="Lato" panose="020F0502020204030203" pitchFamily="34" charset="0"/>
              </a:rPr>
              <a:t>Contact: </a:t>
            </a:r>
            <a:r>
              <a:rPr lang="en-US" dirty="0">
                <a:latin typeface="Lato" panose="020F0502020204030203" pitchFamily="34" charset="0"/>
                <a:ea typeface="Lato" panose="020F0502020204030203" pitchFamily="34" charset="0"/>
                <a:cs typeface="Lato" panose="020F0502020204030203" pitchFamily="34" charset="0"/>
                <a:hlinkClick r:id="rId2"/>
              </a:rPr>
              <a:t>phsawage@phmc.org</a:t>
            </a:r>
            <a:r>
              <a:rPr lang="en-US" dirty="0">
                <a:latin typeface="Lato" panose="020F0502020204030203" pitchFamily="34" charset="0"/>
                <a:ea typeface="Lato" panose="020F0502020204030203" pitchFamily="34" charset="0"/>
                <a:cs typeface="Lato" panose="020F0502020204030203" pitchFamily="34" charset="0"/>
              </a:rPr>
              <a:t> </a:t>
            </a: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2719430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Overview</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p:spPr>
      </p:pic>
      <p:sp>
        <p:nvSpPr>
          <p:cNvPr id="7" name="Content Placeholder 2"/>
          <p:cNvSpPr txBox="1">
            <a:spLocks/>
          </p:cNvSpPr>
          <p:nvPr/>
        </p:nvSpPr>
        <p:spPr>
          <a:xfrm>
            <a:off x="838200" y="167461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7663" indent="-347663"/>
            <a:r>
              <a:rPr lang="en-US" sz="3600" dirty="0">
                <a:latin typeface="Lato" panose="020F0502020204030203" pitchFamily="34" charset="0"/>
                <a:ea typeface="Lato" panose="020F0502020204030203" pitchFamily="34" charset="0"/>
                <a:cs typeface="Lato" panose="020F0502020204030203" pitchFamily="34" charset="0"/>
              </a:rPr>
              <a:t>Purpose &amp; Timeline</a:t>
            </a:r>
          </a:p>
          <a:p>
            <a:pPr marL="347663" indent="-347663"/>
            <a:r>
              <a:rPr lang="en-US" sz="3600" dirty="0">
                <a:latin typeface="Lato" panose="020F0502020204030203" pitchFamily="34" charset="0"/>
                <a:ea typeface="Lato" panose="020F0502020204030203" pitchFamily="34" charset="0"/>
                <a:cs typeface="Lato" panose="020F0502020204030203" pitchFamily="34" charset="0"/>
              </a:rPr>
              <a:t>Reasons to Participate</a:t>
            </a:r>
          </a:p>
          <a:p>
            <a:pPr marL="347663" indent="-347663"/>
            <a:r>
              <a:rPr lang="en-US" sz="3600" dirty="0">
                <a:latin typeface="Lato" panose="020F0502020204030203" pitchFamily="34" charset="0"/>
                <a:ea typeface="Lato" panose="020F0502020204030203" pitchFamily="34" charset="0"/>
                <a:cs typeface="Lato" panose="020F0502020204030203" pitchFamily="34" charset="0"/>
              </a:rPr>
              <a:t>Data Collection Process</a:t>
            </a:r>
          </a:p>
          <a:p>
            <a:pPr marL="347663" indent="-347663"/>
            <a:r>
              <a:rPr lang="en-US" sz="3600" dirty="0">
                <a:latin typeface="Lato" panose="020F0502020204030203" pitchFamily="34" charset="0"/>
                <a:ea typeface="Lato" panose="020F0502020204030203" pitchFamily="34" charset="0"/>
                <a:cs typeface="Lato" panose="020F0502020204030203" pitchFamily="34" charset="0"/>
              </a:rPr>
              <a:t>Final Report</a:t>
            </a:r>
          </a:p>
          <a:p>
            <a:pPr marL="0" indent="0">
              <a:buNone/>
            </a:pPr>
            <a:endParaRPr lang="en-US" sz="3600" dirty="0">
              <a:latin typeface="Lato" panose="020F0502020204030203" pitchFamily="34" charset="0"/>
              <a:ea typeface="Lato" panose="020F0502020204030203" pitchFamily="34" charset="0"/>
              <a:cs typeface="Lato" panose="020F0502020204030203" pitchFamily="34" charset="0"/>
            </a:endParaRPr>
          </a:p>
          <a:p>
            <a:endParaRPr lang="en-US"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04536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Research &amp; Evaluation Group at PHMC</a:t>
            </a:r>
          </a:p>
        </p:txBody>
      </p:sp>
      <p:sp>
        <p:nvSpPr>
          <p:cNvPr id="3" name="Content Placeholder 2"/>
          <p:cNvSpPr>
            <a:spLocks noGrp="1"/>
          </p:cNvSpPr>
          <p:nvPr>
            <p:ph idx="1"/>
          </p:nvPr>
        </p:nvSpPr>
        <p:spPr>
          <a:xfrm>
            <a:off x="738809" y="1690688"/>
            <a:ext cx="7017026" cy="4351338"/>
          </a:xfrm>
        </p:spPr>
        <p:txBody>
          <a:bodyPr>
            <a:normAutofit lnSpcReduction="10000"/>
          </a:bodyPr>
          <a:lstStyle/>
          <a:p>
            <a:pPr>
              <a:spcAft>
                <a:spcPts val="1200"/>
              </a:spcAft>
            </a:pPr>
            <a:r>
              <a:rPr lang="en-US" dirty="0">
                <a:latin typeface="Lato" panose="020F0502020204030203" pitchFamily="34" charset="0"/>
                <a:ea typeface="Lato" panose="020F0502020204030203" pitchFamily="34" charset="0"/>
                <a:cs typeface="Lato" panose="020F0502020204030203" pitchFamily="34" charset="0"/>
              </a:rPr>
              <a:t>PHSA hired the Research &amp; Evaluation Group at </a:t>
            </a:r>
            <a:r>
              <a:rPr lang="en-US" dirty="0" err="1">
                <a:latin typeface="Lato" panose="020F0502020204030203" pitchFamily="34" charset="0"/>
                <a:ea typeface="Lato" panose="020F0502020204030203" pitchFamily="34" charset="0"/>
                <a:cs typeface="Lato" panose="020F0502020204030203" pitchFamily="34" charset="0"/>
              </a:rPr>
              <a:t>PHMC</a:t>
            </a:r>
            <a:r>
              <a:rPr lang="en-US" dirty="0">
                <a:latin typeface="Lato" panose="020F0502020204030203" pitchFamily="34" charset="0"/>
                <a:ea typeface="Lato" panose="020F0502020204030203" pitchFamily="34" charset="0"/>
                <a:cs typeface="Lato" panose="020F0502020204030203" pitchFamily="34" charset="0"/>
              </a:rPr>
              <a:t> to lead survey activities this year</a:t>
            </a:r>
          </a:p>
          <a:p>
            <a:pPr>
              <a:spcAft>
                <a:spcPts val="1200"/>
              </a:spcAft>
            </a:pPr>
            <a:r>
              <a:rPr lang="en-US" dirty="0">
                <a:latin typeface="Lato" panose="020F0502020204030203" pitchFamily="34" charset="0"/>
                <a:ea typeface="Lato" panose="020F0502020204030203" pitchFamily="34" charset="0"/>
                <a:cs typeface="Lato" panose="020F0502020204030203" pitchFamily="34" charset="0"/>
              </a:rPr>
              <a:t>40 years of experience in research and program evaluation, including statewide surveys and evaluation of early childhood education initiatives</a:t>
            </a:r>
          </a:p>
          <a:p>
            <a:r>
              <a:rPr lang="en-US" dirty="0">
                <a:latin typeface="Lato" panose="020F0502020204030203" pitchFamily="34" charset="0"/>
                <a:ea typeface="Lato" panose="020F0502020204030203" pitchFamily="34" charset="0"/>
                <a:cs typeface="Lato" panose="020F0502020204030203" pitchFamily="34" charset="0"/>
              </a:rPr>
              <a:t>Contact the team: </a:t>
            </a:r>
            <a:r>
              <a:rPr lang="en-US" dirty="0">
                <a:latin typeface="Lato" panose="020F0502020204030203" pitchFamily="34" charset="0"/>
                <a:ea typeface="Lato" panose="020F0502020204030203" pitchFamily="34" charset="0"/>
                <a:cs typeface="Lato" panose="020F0502020204030203" pitchFamily="34" charset="0"/>
                <a:hlinkClick r:id="rId2"/>
              </a:rPr>
              <a:t>phsawage@phmc.org</a:t>
            </a:r>
            <a:r>
              <a:rPr lang="en-US" dirty="0">
                <a:latin typeface="Lato" panose="020F0502020204030203" pitchFamily="34" charset="0"/>
                <a:ea typeface="Lato" panose="020F0502020204030203" pitchFamily="34" charset="0"/>
                <a:cs typeface="Lato" panose="020F0502020204030203" pitchFamily="34" charset="0"/>
              </a:rPr>
              <a:t> </a:t>
            </a:r>
          </a:p>
          <a:p>
            <a:pPr lvl="1"/>
            <a:r>
              <a:rPr lang="en-US" dirty="0">
                <a:latin typeface="Lato" panose="020F0502020204030203" pitchFamily="34" charset="0"/>
                <a:ea typeface="Lato" panose="020F0502020204030203" pitchFamily="34" charset="0"/>
                <a:cs typeface="Lato" panose="020F0502020204030203" pitchFamily="34" charset="0"/>
              </a:rPr>
              <a:t>Laura Sosinsky, Megan Richardson, Jenny Zhang, &amp; Nana Nimako </a:t>
            </a:r>
          </a:p>
          <a:p>
            <a:endParaRPr lang="en-US" dirty="0">
              <a:latin typeface="Lato" panose="020F0502020204030203" pitchFamily="34" charset="0"/>
              <a:ea typeface="Lato" panose="020F0502020204030203" pitchFamily="34" charset="0"/>
              <a:cs typeface="Lato" panose="020F0502020204030203"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8018" y="1965768"/>
            <a:ext cx="2516392" cy="3801178"/>
          </a:xfrm>
          <a:prstGeom prst="rect">
            <a:avLst/>
          </a:prstGeom>
        </p:spPr>
      </p:pic>
    </p:spTree>
    <p:extLst>
      <p:ext uri="{BB962C8B-B14F-4D97-AF65-F5344CB8AC3E}">
        <p14:creationId xmlns:p14="http://schemas.microsoft.com/office/powerpoint/2010/main" val="86320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15" y="307959"/>
            <a:ext cx="10515600" cy="1325563"/>
          </a:xfrm>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Purpose &amp; Timeline</a:t>
            </a:r>
          </a:p>
        </p:txBody>
      </p:sp>
      <p:sp>
        <p:nvSpPr>
          <p:cNvPr id="3" name="Content Placeholder 2"/>
          <p:cNvSpPr>
            <a:spLocks noGrp="1"/>
          </p:cNvSpPr>
          <p:nvPr>
            <p:ph idx="1"/>
          </p:nvPr>
        </p:nvSpPr>
        <p:spPr>
          <a:xfrm>
            <a:off x="672548" y="1573490"/>
            <a:ext cx="10515600" cy="4351338"/>
          </a:xfrm>
        </p:spPr>
        <p:txBody>
          <a:bodyPr/>
          <a:lstStyle/>
          <a:p>
            <a:r>
              <a:rPr lang="en-US" dirty="0">
                <a:latin typeface="Lato" panose="020F0502020204030203" pitchFamily="34" charset="0"/>
                <a:ea typeface="Lato" panose="020F0502020204030203" pitchFamily="34" charset="0"/>
                <a:cs typeface="Lato" panose="020F0502020204030203" pitchFamily="34" charset="0"/>
              </a:rPr>
              <a:t>The federal office of Head Start requires grantees to conduct a Wage and Benefit Comparability Survey to assist in maintaining high-quality program operations and services.</a:t>
            </a:r>
          </a:p>
          <a:p>
            <a:pPr marL="0" indent="0">
              <a:spcBef>
                <a:spcPts val="1800"/>
              </a:spcBef>
              <a:buNone/>
            </a:pPr>
            <a:r>
              <a:rPr lang="en-US" sz="3200" i="1" dirty="0">
                <a:latin typeface="Lato" panose="020F0502020204030203" pitchFamily="34" charset="0"/>
                <a:ea typeface="Lato" panose="020F0502020204030203" pitchFamily="34" charset="0"/>
                <a:cs typeface="Lato" panose="020F0502020204030203" pitchFamily="34" charset="0"/>
              </a:rPr>
              <a:t>Timeline:</a:t>
            </a:r>
          </a:p>
          <a:p>
            <a:endParaRPr lang="en-US" dirty="0">
              <a:latin typeface="Lato" panose="020F0502020204030203" pitchFamily="34" charset="0"/>
              <a:ea typeface="Lato" panose="020F0502020204030203" pitchFamily="34" charset="0"/>
              <a:cs typeface="Lato" panose="020F0502020204030203" pitchFamily="34" charset="0"/>
            </a:endParaRPr>
          </a:p>
          <a:p>
            <a:endParaRPr lang="en-US" dirty="0">
              <a:latin typeface="Lato" panose="020F0502020204030203" pitchFamily="34" charset="0"/>
              <a:ea typeface="Lato" panose="020F0502020204030203" pitchFamily="34" charset="0"/>
              <a:cs typeface="Lato" panose="020F0502020204030203" pitchFamily="34" charset="0"/>
            </a:endParaRPr>
          </a:p>
        </p:txBody>
      </p:sp>
      <p:sp>
        <p:nvSpPr>
          <p:cNvPr id="10" name="TextBox 9"/>
          <p:cNvSpPr txBox="1"/>
          <p:nvPr/>
        </p:nvSpPr>
        <p:spPr>
          <a:xfrm>
            <a:off x="492915" y="4667221"/>
            <a:ext cx="2579005" cy="923330"/>
          </a:xfrm>
          <a:prstGeom prst="rect">
            <a:avLst/>
          </a:prstGeom>
          <a:noFill/>
        </p:spPr>
        <p:txBody>
          <a:bodyPr wrap="square" rtlCol="0">
            <a:spAutoFit/>
          </a:bodyPr>
          <a:lstStyle/>
          <a:p>
            <a:pPr algn="ctr"/>
            <a:r>
              <a:rPr lang="en-US" dirty="0">
                <a:latin typeface="Lato" panose="020F0502020204030203" pitchFamily="34" charset="0"/>
                <a:ea typeface="Lato" panose="020F0502020204030203" pitchFamily="34" charset="0"/>
                <a:cs typeface="Lato" panose="020F0502020204030203" pitchFamily="34" charset="0"/>
              </a:rPr>
              <a:t>PHSA members and Comparable Programs complete the survey</a:t>
            </a:r>
          </a:p>
        </p:txBody>
      </p:sp>
      <p:sp>
        <p:nvSpPr>
          <p:cNvPr id="17" name="TextBox 16"/>
          <p:cNvSpPr txBox="1"/>
          <p:nvPr/>
        </p:nvSpPr>
        <p:spPr>
          <a:xfrm>
            <a:off x="9846545" y="3726396"/>
            <a:ext cx="3753478" cy="369332"/>
          </a:xfrm>
          <a:prstGeom prst="rect">
            <a:avLst/>
          </a:prstGeom>
          <a:noFill/>
        </p:spPr>
        <p:txBody>
          <a:bodyPr wrap="square" rtlCol="0">
            <a:spAutoFit/>
          </a:bodyPr>
          <a:lstStyle/>
          <a:p>
            <a:r>
              <a:rPr lang="en-US" dirty="0">
                <a:latin typeface="Lato" panose="020F0502020204030203" pitchFamily="34" charset="0"/>
                <a:ea typeface="Lato" panose="020F0502020204030203" pitchFamily="34" charset="0"/>
                <a:cs typeface="Lato" panose="020F0502020204030203" pitchFamily="34" charset="0"/>
              </a:rPr>
              <a:t>Late June</a:t>
            </a:r>
          </a:p>
        </p:txBody>
      </p:sp>
      <p:cxnSp>
        <p:nvCxnSpPr>
          <p:cNvPr id="28" name="Straight Connector 27"/>
          <p:cNvCxnSpPr>
            <a:cxnSpLocks/>
          </p:cNvCxnSpPr>
          <p:nvPr/>
        </p:nvCxnSpPr>
        <p:spPr>
          <a:xfrm flipV="1">
            <a:off x="1769165" y="4340321"/>
            <a:ext cx="8878955" cy="41865"/>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1076940" y="3669928"/>
            <a:ext cx="9581119" cy="1362102"/>
            <a:chOff x="818522" y="3311850"/>
            <a:chExt cx="9581119" cy="1362102"/>
          </a:xfrm>
        </p:grpSpPr>
        <p:sp>
          <p:nvSpPr>
            <p:cNvPr id="8" name="Oval 7"/>
            <p:cNvSpPr/>
            <p:nvPr/>
          </p:nvSpPr>
          <p:spPr>
            <a:xfrm>
              <a:off x="1358348" y="3862389"/>
              <a:ext cx="331304" cy="308113"/>
            </a:xfrm>
            <a:prstGeom prst="ellipse">
              <a:avLst/>
            </a:prstGeom>
            <a:solidFill>
              <a:srgbClr val="CE38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0"/>
                <a:ea typeface="Lato" panose="020F0502020204030203" pitchFamily="34" charset="0"/>
                <a:cs typeface="Lato" panose="020F0502020204030203" pitchFamily="34" charset="0"/>
              </a:endParaRPr>
            </a:p>
          </p:txBody>
        </p:sp>
        <p:sp>
          <p:nvSpPr>
            <p:cNvPr id="9" name="TextBox 8"/>
            <p:cNvSpPr txBox="1"/>
            <p:nvPr/>
          </p:nvSpPr>
          <p:spPr>
            <a:xfrm>
              <a:off x="818522" y="3350540"/>
              <a:ext cx="2426604" cy="369332"/>
            </a:xfrm>
            <a:prstGeom prst="rect">
              <a:avLst/>
            </a:prstGeom>
            <a:noFill/>
          </p:spPr>
          <p:txBody>
            <a:bodyPr wrap="square" rtlCol="0">
              <a:spAutoFit/>
            </a:bodyPr>
            <a:lstStyle/>
            <a:p>
              <a:r>
                <a:rPr lang="en-US" dirty="0">
                  <a:latin typeface="Lato" panose="020F0502020204030203" pitchFamily="34" charset="0"/>
                  <a:ea typeface="Lato" panose="020F0502020204030203" pitchFamily="34" charset="0"/>
                  <a:cs typeface="Lato" panose="020F0502020204030203" pitchFamily="34" charset="0"/>
                </a:rPr>
                <a:t>March-April</a:t>
              </a:r>
            </a:p>
          </p:txBody>
        </p:sp>
        <p:sp>
          <p:nvSpPr>
            <p:cNvPr id="14" name="Oval 13"/>
            <p:cNvSpPr/>
            <p:nvPr/>
          </p:nvSpPr>
          <p:spPr>
            <a:xfrm>
              <a:off x="5847522" y="3827072"/>
              <a:ext cx="331304" cy="308113"/>
            </a:xfrm>
            <a:prstGeom prst="ellipse">
              <a:avLst/>
            </a:prstGeom>
            <a:solidFill>
              <a:srgbClr val="CE38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5638799" y="3311850"/>
              <a:ext cx="748750" cy="380090"/>
            </a:xfrm>
            <a:prstGeom prst="rect">
              <a:avLst/>
            </a:prstGeom>
            <a:noFill/>
          </p:spPr>
          <p:txBody>
            <a:bodyPr wrap="square" rtlCol="0">
              <a:spAutoFit/>
            </a:bodyPr>
            <a:lstStyle/>
            <a:p>
              <a:r>
                <a:rPr lang="en-US" dirty="0">
                  <a:latin typeface="Lato" panose="020F0502020204030203" pitchFamily="34" charset="0"/>
                  <a:ea typeface="Lato" panose="020F0502020204030203" pitchFamily="34" charset="0"/>
                  <a:cs typeface="Lato" panose="020F0502020204030203" pitchFamily="34" charset="0"/>
                </a:rPr>
                <a:t>May</a:t>
              </a:r>
            </a:p>
          </p:txBody>
        </p:sp>
        <p:sp>
          <p:nvSpPr>
            <p:cNvPr id="16" name="TextBox 15"/>
            <p:cNvSpPr txBox="1"/>
            <p:nvPr/>
          </p:nvSpPr>
          <p:spPr>
            <a:xfrm>
              <a:off x="5253030" y="4304620"/>
              <a:ext cx="1520288" cy="369332"/>
            </a:xfrm>
            <a:prstGeom prst="rect">
              <a:avLst/>
            </a:prstGeom>
            <a:noFill/>
          </p:spPr>
          <p:txBody>
            <a:bodyPr wrap="square" rtlCol="0">
              <a:spAutoFit/>
            </a:bodyPr>
            <a:lstStyle/>
            <a:p>
              <a:r>
                <a:rPr lang="en-US" dirty="0">
                  <a:latin typeface="Lato" panose="020F0502020204030203" pitchFamily="34" charset="0"/>
                  <a:ea typeface="Lato" panose="020F0502020204030203" pitchFamily="34" charset="0"/>
                  <a:cs typeface="Lato" panose="020F0502020204030203" pitchFamily="34" charset="0"/>
                </a:rPr>
                <a:t>Data analysis</a:t>
              </a:r>
            </a:p>
          </p:txBody>
        </p:sp>
        <p:sp>
          <p:nvSpPr>
            <p:cNvPr id="18" name="Oval 17"/>
            <p:cNvSpPr/>
            <p:nvPr/>
          </p:nvSpPr>
          <p:spPr>
            <a:xfrm>
              <a:off x="10068337" y="3828186"/>
              <a:ext cx="331304" cy="308113"/>
            </a:xfrm>
            <a:prstGeom prst="ellipse">
              <a:avLst/>
            </a:prstGeom>
            <a:solidFill>
              <a:srgbClr val="CE38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0"/>
                <a:ea typeface="Lato" panose="020F0502020204030203" pitchFamily="34" charset="0"/>
                <a:cs typeface="Lato" panose="020F0502020204030203" pitchFamily="34" charset="0"/>
              </a:endParaRPr>
            </a:p>
          </p:txBody>
        </p:sp>
      </p:grpSp>
      <p:sp>
        <p:nvSpPr>
          <p:cNvPr id="19" name="TextBox 18"/>
          <p:cNvSpPr txBox="1"/>
          <p:nvPr/>
        </p:nvSpPr>
        <p:spPr>
          <a:xfrm>
            <a:off x="9261529" y="4555308"/>
            <a:ext cx="2461755" cy="923330"/>
          </a:xfrm>
          <a:prstGeom prst="rect">
            <a:avLst/>
          </a:prstGeom>
          <a:noFill/>
        </p:spPr>
        <p:txBody>
          <a:bodyPr wrap="square" rtlCol="0">
            <a:spAutoFit/>
          </a:bodyPr>
          <a:lstStyle/>
          <a:p>
            <a:pPr algn="ctr"/>
            <a:r>
              <a:rPr lang="en-US" dirty="0">
                <a:latin typeface="Lato" panose="020F0502020204030203" pitchFamily="34" charset="0"/>
                <a:ea typeface="Lato" panose="020F0502020204030203" pitchFamily="34" charset="0"/>
                <a:cs typeface="Lato" panose="020F0502020204030203" pitchFamily="34" charset="0"/>
              </a:rPr>
              <a:t>Final report and presentation of findings via webinar</a:t>
            </a:r>
          </a:p>
        </p:txBody>
      </p:sp>
      <p:pic>
        <p:nvPicPr>
          <p:cNvPr id="29"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110817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D24A3-B78F-4FCC-BCAA-C13E6258664B}"/>
              </a:ext>
            </a:extLst>
          </p:cNvPr>
          <p:cNvSpPr>
            <a:spLocks noGrp="1"/>
          </p:cNvSpPr>
          <p:nvPr>
            <p:ph type="title"/>
          </p:nvPr>
        </p:nvSpPr>
        <p:spPr/>
        <p:txBody>
          <a:bodyPr/>
          <a:lstStyle/>
          <a:p>
            <a:r>
              <a:rPr lang="en-US" b="1" dirty="0">
                <a:solidFill>
                  <a:srgbClr val="206BA0"/>
                </a:solidFill>
                <a:latin typeface="Lato" panose="020F0502020204030203" pitchFamily="34" charset="0"/>
              </a:rPr>
              <a:t>Why Have I Been Contacted?</a:t>
            </a:r>
            <a:endParaRPr lang="en-US" dirty="0"/>
          </a:p>
        </p:txBody>
      </p:sp>
      <p:sp>
        <p:nvSpPr>
          <p:cNvPr id="3" name="Content Placeholder 2">
            <a:extLst>
              <a:ext uri="{FF2B5EF4-FFF2-40B4-BE49-F238E27FC236}">
                <a16:creationId xmlns:a16="http://schemas.microsoft.com/office/drawing/2014/main" id="{AD77E6BB-4DA5-4B15-BA0A-06B8D23B12C7}"/>
              </a:ext>
            </a:extLst>
          </p:cNvPr>
          <p:cNvSpPr>
            <a:spLocks noGrp="1"/>
          </p:cNvSpPr>
          <p:nvPr>
            <p:ph idx="1"/>
          </p:nvPr>
        </p:nvSpPr>
        <p:spPr/>
        <p:txBody>
          <a:bodyPr>
            <a:normAutofit/>
          </a:bodyPr>
          <a:lstStyle/>
          <a:p>
            <a:r>
              <a:rPr lang="en-US" dirty="0"/>
              <a:t>You have been contacted because either:</a:t>
            </a:r>
          </a:p>
          <a:p>
            <a:pPr lvl="1"/>
            <a:r>
              <a:rPr lang="en-US" dirty="0"/>
              <a:t>One or more PHSA members have identified your organization as suitable for comparison to their organization</a:t>
            </a:r>
          </a:p>
          <a:p>
            <a:pPr lvl="1"/>
            <a:r>
              <a:rPr lang="en-US" dirty="0" err="1"/>
              <a:t>PHMC</a:t>
            </a:r>
            <a:r>
              <a:rPr lang="en-US" dirty="0"/>
              <a:t> has identified your organization as an appropriate comparison for one or more PHSA members</a:t>
            </a:r>
          </a:p>
          <a:p>
            <a:r>
              <a:rPr lang="en-US" dirty="0"/>
              <a:t>PHSA members and </a:t>
            </a:r>
            <a:r>
              <a:rPr lang="en-US" dirty="0" err="1"/>
              <a:t>PHMC</a:t>
            </a:r>
            <a:r>
              <a:rPr lang="en-US" dirty="0"/>
              <a:t> identified potential comparable organizations as those that are similar in:</a:t>
            </a:r>
          </a:p>
          <a:p>
            <a:pPr lvl="1"/>
            <a:r>
              <a:rPr lang="en-US" dirty="0"/>
              <a:t>Size of program</a:t>
            </a:r>
          </a:p>
          <a:p>
            <a:pPr lvl="1"/>
            <a:r>
              <a:rPr lang="en-US" dirty="0"/>
              <a:t>Size of budget</a:t>
            </a:r>
          </a:p>
          <a:p>
            <a:pPr lvl="1"/>
            <a:r>
              <a:rPr lang="en-US" dirty="0"/>
              <a:t>Qualifications of staff</a:t>
            </a:r>
          </a:p>
          <a:p>
            <a:pPr lvl="1"/>
            <a:endParaRPr lang="en-US" dirty="0"/>
          </a:p>
        </p:txBody>
      </p:sp>
      <p:pic>
        <p:nvPicPr>
          <p:cNvPr id="4" name="Content Placeholder 3">
            <a:extLst>
              <a:ext uri="{FF2B5EF4-FFF2-40B4-BE49-F238E27FC236}">
                <a16:creationId xmlns:a16="http://schemas.microsoft.com/office/drawing/2014/main" id="{81624F63-30A4-4268-9F7E-06C418F82F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1883657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F71A3-9642-4051-A290-32EDB2633B3A}"/>
              </a:ext>
            </a:extLst>
          </p:cNvPr>
          <p:cNvSpPr>
            <a:spLocks noGrp="1"/>
          </p:cNvSpPr>
          <p:nvPr>
            <p:ph type="title"/>
          </p:nvPr>
        </p:nvSpPr>
        <p:spPr/>
        <p:txBody>
          <a:bodyPr/>
          <a:lstStyle/>
          <a:p>
            <a:r>
              <a:rPr lang="en-US" b="1" dirty="0">
                <a:solidFill>
                  <a:srgbClr val="206BA0"/>
                </a:solidFill>
                <a:latin typeface="Lato" panose="020F0502020204030203" pitchFamily="34" charset="0"/>
              </a:rPr>
              <a:t>What Am I Being Asked to Do?</a:t>
            </a:r>
            <a:endParaRPr lang="en-US" dirty="0"/>
          </a:p>
        </p:txBody>
      </p:sp>
      <p:sp>
        <p:nvSpPr>
          <p:cNvPr id="3" name="Content Placeholder 2">
            <a:extLst>
              <a:ext uri="{FF2B5EF4-FFF2-40B4-BE49-F238E27FC236}">
                <a16:creationId xmlns:a16="http://schemas.microsoft.com/office/drawing/2014/main" id="{6DC4DB2F-C5F9-4FC4-84E3-09FAC561B1A0}"/>
              </a:ext>
            </a:extLst>
          </p:cNvPr>
          <p:cNvSpPr>
            <a:spLocks noGrp="1"/>
          </p:cNvSpPr>
          <p:nvPr>
            <p:ph idx="1"/>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Comparable Programs will be asked to enter wage and benefit information for all their staff with positions comparable to those found at HS agencies, not just teachers comparable to HS teachers</a:t>
            </a:r>
          </a:p>
          <a:p>
            <a:endParaRPr lang="en-US" dirty="0"/>
          </a:p>
        </p:txBody>
      </p:sp>
      <p:pic>
        <p:nvPicPr>
          <p:cNvPr id="4" name="Content Placeholder 3">
            <a:extLst>
              <a:ext uri="{FF2B5EF4-FFF2-40B4-BE49-F238E27FC236}">
                <a16:creationId xmlns:a16="http://schemas.microsoft.com/office/drawing/2014/main" id="{8B64091F-AA86-4DB1-A14C-251805975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246396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EF673-FDBD-4A8A-826F-F50D0EB3414C}"/>
              </a:ext>
            </a:extLst>
          </p:cNvPr>
          <p:cNvSpPr>
            <a:spLocks noGrp="1"/>
          </p:cNvSpPr>
          <p:nvPr>
            <p:ph type="title"/>
          </p:nvPr>
        </p:nvSpPr>
        <p:spPr/>
        <p:txBody>
          <a:bodyPr/>
          <a:lstStyle/>
          <a:p>
            <a:r>
              <a:rPr lang="en-US" b="1" dirty="0">
                <a:solidFill>
                  <a:srgbClr val="206BA0"/>
                </a:solidFill>
                <a:latin typeface="Lato" panose="020F0502020204030203" pitchFamily="34" charset="0"/>
              </a:rPr>
              <a:t>Reasons to Participate</a:t>
            </a:r>
            <a:endParaRPr lang="en-US" dirty="0"/>
          </a:p>
        </p:txBody>
      </p:sp>
      <p:sp>
        <p:nvSpPr>
          <p:cNvPr id="3" name="Content Placeholder 2">
            <a:extLst>
              <a:ext uri="{FF2B5EF4-FFF2-40B4-BE49-F238E27FC236}">
                <a16:creationId xmlns:a16="http://schemas.microsoft.com/office/drawing/2014/main" id="{A66867B7-C642-4581-8DC4-1799006DE280}"/>
              </a:ext>
            </a:extLst>
          </p:cNvPr>
          <p:cNvSpPr>
            <a:spLocks noGrp="1"/>
          </p:cNvSpPr>
          <p:nvPr>
            <p:ph idx="1"/>
          </p:nvPr>
        </p:nvSpPr>
        <p:spPr/>
        <p:txBody>
          <a:bodyPr/>
          <a:lstStyle/>
          <a:p>
            <a:r>
              <a:rPr lang="en-US" dirty="0"/>
              <a:t>Helps you determine if you are paying your staff on par with competition</a:t>
            </a:r>
          </a:p>
          <a:p>
            <a:r>
              <a:rPr lang="en-US" dirty="0"/>
              <a:t>Helps your organization to be in legal compliance and not at risk for “price fixing”</a:t>
            </a:r>
          </a:p>
          <a:p>
            <a:r>
              <a:rPr lang="en-US" dirty="0"/>
              <a:t>Reduces chances of losing employees to competition over compensation</a:t>
            </a:r>
          </a:p>
          <a:p>
            <a:r>
              <a:rPr lang="en-US" dirty="0"/>
              <a:t>Helps with decision-making and creating a compensation strategy</a:t>
            </a:r>
          </a:p>
          <a:p>
            <a:r>
              <a:rPr lang="en-US" dirty="0"/>
              <a:t>Provides you with current and relevant compensation data</a:t>
            </a:r>
          </a:p>
          <a:p>
            <a:r>
              <a:rPr lang="en-US" dirty="0"/>
              <a:t>Receive a $25 gift card</a:t>
            </a:r>
          </a:p>
        </p:txBody>
      </p:sp>
      <p:pic>
        <p:nvPicPr>
          <p:cNvPr id="4" name="Content Placeholder 3">
            <a:extLst>
              <a:ext uri="{FF2B5EF4-FFF2-40B4-BE49-F238E27FC236}">
                <a16:creationId xmlns:a16="http://schemas.microsoft.com/office/drawing/2014/main" id="{04949449-C1E4-4316-884B-7F5909614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260956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148" y="394942"/>
            <a:ext cx="10515600" cy="1325563"/>
          </a:xfrm>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Data Submission Process</a:t>
            </a:r>
          </a:p>
        </p:txBody>
      </p:sp>
      <p:sp>
        <p:nvSpPr>
          <p:cNvPr id="3" name="Content Placeholder 2"/>
          <p:cNvSpPr>
            <a:spLocks noGrp="1"/>
          </p:cNvSpPr>
          <p:nvPr>
            <p:ph idx="1"/>
          </p:nvPr>
        </p:nvSpPr>
        <p:spPr>
          <a:xfrm>
            <a:off x="637032" y="1674614"/>
            <a:ext cx="10515600" cy="4351338"/>
          </a:xfrm>
        </p:spPr>
        <p:txBody>
          <a:bodyPr>
            <a:normAutofit/>
          </a:bodyPr>
          <a:lstStyle/>
          <a:p>
            <a:pPr lvl="1">
              <a:spcAft>
                <a:spcPts val="1200"/>
              </a:spcAft>
            </a:pPr>
            <a:r>
              <a:rPr lang="en-US" sz="2800" dirty="0">
                <a:latin typeface="Lato" panose="020F0502020204030203" pitchFamily="34" charset="0"/>
                <a:ea typeface="Lato" panose="020F0502020204030203" pitchFamily="34" charset="0"/>
                <a:cs typeface="Lato" panose="020F0502020204030203" pitchFamily="34" charset="0"/>
              </a:rPr>
              <a:t>Similar to the process used in 2017-18</a:t>
            </a:r>
          </a:p>
          <a:p>
            <a:pPr lvl="1">
              <a:spcAft>
                <a:spcPts val="1200"/>
              </a:spcAft>
            </a:pPr>
            <a:r>
              <a:rPr lang="en-US" sz="2800" dirty="0">
                <a:latin typeface="Lato" panose="020F0502020204030203" pitchFamily="34" charset="0"/>
                <a:ea typeface="Lato" panose="020F0502020204030203" pitchFamily="34" charset="0"/>
                <a:cs typeface="Lato" panose="020F0502020204030203" pitchFamily="34" charset="0"/>
              </a:rPr>
              <a:t>Information submitted in </a:t>
            </a:r>
            <a:r>
              <a:rPr lang="en-US" sz="2800" dirty="0" err="1">
                <a:latin typeface="Lato" panose="020F0502020204030203" pitchFamily="34" charset="0"/>
                <a:ea typeface="Lato" panose="020F0502020204030203" pitchFamily="34" charset="0"/>
                <a:cs typeface="Lato" panose="020F0502020204030203" pitchFamily="34" charset="0"/>
              </a:rPr>
              <a:t>Alchemer</a:t>
            </a:r>
            <a:r>
              <a:rPr lang="en-US" sz="2800" dirty="0">
                <a:latin typeface="Lato" panose="020F0502020204030203" pitchFamily="34" charset="0"/>
                <a:ea typeface="Lato" panose="020F0502020204030203" pitchFamily="34" charset="0"/>
                <a:cs typeface="Lato" panose="020F0502020204030203" pitchFamily="34" charset="0"/>
              </a:rPr>
              <a:t> (formerly known as SurveyGizmo)</a:t>
            </a:r>
          </a:p>
          <a:p>
            <a:pPr lvl="1">
              <a:spcAft>
                <a:spcPts val="1200"/>
              </a:spcAft>
            </a:pPr>
            <a:r>
              <a:rPr lang="en-US" sz="2800" dirty="0">
                <a:latin typeface="Lato" panose="020F0502020204030203" pitchFamily="34" charset="0"/>
                <a:ea typeface="Lato" panose="020F0502020204030203" pitchFamily="34" charset="0"/>
                <a:cs typeface="Lato" panose="020F0502020204030203" pitchFamily="34" charset="0"/>
              </a:rPr>
              <a:t>Survey link for comparable organizations: </a:t>
            </a:r>
            <a:r>
              <a:rPr lang="en-US" sz="2800" dirty="0"/>
              <a:t> </a:t>
            </a:r>
            <a:r>
              <a:rPr lang="en-US" sz="2800" dirty="0">
                <a:hlinkClick r:id="rId2"/>
              </a:rPr>
              <a:t>https://tinyurl.com/2021PHSAWageCompSurvey</a:t>
            </a:r>
            <a:r>
              <a:rPr lang="en-US" sz="2800" dirty="0"/>
              <a:t> </a:t>
            </a:r>
          </a:p>
          <a:p>
            <a:pPr lvl="1">
              <a:spcAft>
                <a:spcPts val="1200"/>
              </a:spcAft>
            </a:pPr>
            <a:endParaRPr lang="en-US" sz="2800" dirty="0"/>
          </a:p>
          <a:p>
            <a:pPr marL="457200" lvl="1" indent="0">
              <a:spcAft>
                <a:spcPts val="1200"/>
              </a:spcAft>
              <a:buNone/>
            </a:pPr>
            <a:endParaRPr lang="en-US" sz="2800" dirty="0">
              <a:latin typeface="Lato" panose="020F0502020204030203" pitchFamily="34" charset="0"/>
              <a:ea typeface="Lato" panose="020F0502020204030203" pitchFamily="34" charset="0"/>
              <a:cs typeface="Lato" panose="020F0502020204030203" pitchFamily="34" charset="0"/>
            </a:endParaRP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1023719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4353D-0695-4237-9C35-95CFA36B95AB}"/>
              </a:ext>
            </a:extLst>
          </p:cNvPr>
          <p:cNvSpPr>
            <a:spLocks noGrp="1"/>
          </p:cNvSpPr>
          <p:nvPr>
            <p:ph type="title"/>
          </p:nvPr>
        </p:nvSpPr>
        <p:spPr/>
        <p:txBody>
          <a:bodyPr/>
          <a:lstStyle/>
          <a:p>
            <a:r>
              <a:rPr lang="en-US" b="1" dirty="0">
                <a:solidFill>
                  <a:srgbClr val="206BA0"/>
                </a:solidFill>
                <a:latin typeface="Lato" panose="020F0502020204030203" pitchFamily="34" charset="0"/>
                <a:ea typeface="Lato" panose="020F0502020204030203" pitchFamily="34" charset="0"/>
                <a:cs typeface="Lato" panose="020F0502020204030203" pitchFamily="34" charset="0"/>
              </a:rPr>
              <a:t>Information Collected</a:t>
            </a:r>
            <a:endParaRPr lang="en-US" dirty="0"/>
          </a:p>
        </p:txBody>
      </p:sp>
      <p:sp>
        <p:nvSpPr>
          <p:cNvPr id="3" name="Content Placeholder 2">
            <a:extLst>
              <a:ext uri="{FF2B5EF4-FFF2-40B4-BE49-F238E27FC236}">
                <a16:creationId xmlns:a16="http://schemas.microsoft.com/office/drawing/2014/main" id="{29E33D8E-F4EF-4A9B-A96E-ECB5FA384E3E}"/>
              </a:ext>
            </a:extLst>
          </p:cNvPr>
          <p:cNvSpPr>
            <a:spLocks noGrp="1"/>
          </p:cNvSpPr>
          <p:nvPr>
            <p:ph idx="1"/>
          </p:nvPr>
        </p:nvSpPr>
        <p:spPr/>
        <p:txBody>
          <a:bodyPr>
            <a:normAutofit fontScale="85000" lnSpcReduction="10000"/>
          </a:bodyPr>
          <a:lstStyle/>
          <a:p>
            <a:r>
              <a:rPr lang="en-US" dirty="0"/>
              <a:t>Agency Information</a:t>
            </a:r>
          </a:p>
          <a:p>
            <a:pPr lvl="1"/>
            <a:r>
              <a:rPr lang="en-US" dirty="0"/>
              <a:t>Name, address, program type, agency grant number, agency type, funding sources, annual operating budget, number of employees total &amp; by staff position, number of children/clients served annually, type of residential environment (urban/suburban/rural), counties served</a:t>
            </a:r>
          </a:p>
          <a:p>
            <a:pPr lvl="0"/>
            <a:r>
              <a:rPr lang="en-US" dirty="0"/>
              <a:t> </a:t>
            </a:r>
            <a:r>
              <a:rPr lang="en-US" dirty="0">
                <a:solidFill>
                  <a:prstClr val="black"/>
                </a:solidFill>
              </a:rPr>
              <a:t>Staff Salary Information</a:t>
            </a:r>
          </a:p>
          <a:p>
            <a:pPr lvl="1"/>
            <a:r>
              <a:rPr lang="en-US" dirty="0">
                <a:solidFill>
                  <a:prstClr val="black"/>
                </a:solidFill>
              </a:rPr>
              <a:t>Staff initials, county of residence, zip code of residence, hourly wage, number of hours worked per year, funding sources, education level, credentials, certifications, and licenses, years worked at agency, number of people who report to employee</a:t>
            </a:r>
          </a:p>
          <a:p>
            <a:pPr lvl="0"/>
            <a:r>
              <a:rPr lang="en-US" dirty="0">
                <a:solidFill>
                  <a:prstClr val="black"/>
                </a:solidFill>
              </a:rPr>
              <a:t>Benchmark Staff Benefit Information</a:t>
            </a:r>
          </a:p>
          <a:p>
            <a:pPr lvl="1"/>
            <a:r>
              <a:rPr lang="en-US" dirty="0">
                <a:solidFill>
                  <a:prstClr val="black"/>
                </a:solidFill>
              </a:rPr>
              <a:t>Hourly wage, hours worked per year, benefits offered to employee, employer’s contribution for each benefit, amount employer pays per month for each benefit and number of months of the year each benefit is paid, number of hours per year employee receives each type of leave</a:t>
            </a:r>
          </a:p>
          <a:p>
            <a:pPr lvl="0"/>
            <a:r>
              <a:rPr lang="en-US" dirty="0">
                <a:solidFill>
                  <a:prstClr val="black"/>
                </a:solidFill>
              </a:rPr>
              <a:t>Comments</a:t>
            </a:r>
          </a:p>
          <a:p>
            <a:pPr lvl="1"/>
            <a:endParaRPr lang="en-US" dirty="0">
              <a:solidFill>
                <a:prstClr val="black"/>
              </a:solidFill>
            </a:endParaRPr>
          </a:p>
          <a:p>
            <a:pPr lvl="1"/>
            <a:endParaRPr lang="en-US" dirty="0">
              <a:solidFill>
                <a:prstClr val="black"/>
              </a:solidFill>
            </a:endParaRPr>
          </a:p>
          <a:p>
            <a:pPr lvl="1"/>
            <a:endParaRPr lang="en-US" dirty="0"/>
          </a:p>
          <a:p>
            <a:pPr lvl="1"/>
            <a:endParaRPr lang="en-US" dirty="0"/>
          </a:p>
        </p:txBody>
      </p:sp>
      <p:pic>
        <p:nvPicPr>
          <p:cNvPr id="4" name="Content Placeholder 3">
            <a:extLst>
              <a:ext uri="{FF2B5EF4-FFF2-40B4-BE49-F238E27FC236}">
                <a16:creationId xmlns:a16="http://schemas.microsoft.com/office/drawing/2014/main" id="{FD5450A6-7B92-406B-B8BF-FE6AE125E1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7670" y="6025952"/>
            <a:ext cx="5824330" cy="832048"/>
          </a:xfrm>
          <a:prstGeom prst="rect">
            <a:avLst/>
          </a:prstGeom>
        </p:spPr>
      </p:pic>
    </p:spTree>
    <p:extLst>
      <p:ext uri="{BB962C8B-B14F-4D97-AF65-F5344CB8AC3E}">
        <p14:creationId xmlns:p14="http://schemas.microsoft.com/office/powerpoint/2010/main" val="43623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15360</TotalTime>
  <Words>904</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Lato</vt:lpstr>
      <vt:lpstr>Office Theme</vt:lpstr>
      <vt:lpstr>2021  Pennsylvania Head Start Association Wage &amp; Benefits Comparability Survey</vt:lpstr>
      <vt:lpstr>Overview</vt:lpstr>
      <vt:lpstr>Research &amp; Evaluation Group at PHMC</vt:lpstr>
      <vt:lpstr>Purpose &amp; Timeline</vt:lpstr>
      <vt:lpstr>Why Have I Been Contacted?</vt:lpstr>
      <vt:lpstr>What Am I Being Asked to Do?</vt:lpstr>
      <vt:lpstr>Reasons to Participate</vt:lpstr>
      <vt:lpstr>Data Submission Process</vt:lpstr>
      <vt:lpstr>Information Collected</vt:lpstr>
      <vt:lpstr>Things to Know &amp; Suggestions</vt:lpstr>
      <vt:lpstr>Salary versus Benefits Data</vt:lpstr>
      <vt:lpstr>Staff in Multiple Roles</vt:lpstr>
      <vt:lpstr>Final Report- Fee Determination</vt:lpstr>
      <vt:lpstr>Final Report</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Pennsylvania Head Start Association Wage &amp; Benefits Comparability Survey</dc:title>
  <dc:creator>Laura McCann</dc:creator>
  <cp:lastModifiedBy>Megan Richardson</cp:lastModifiedBy>
  <cp:revision>54</cp:revision>
  <dcterms:created xsi:type="dcterms:W3CDTF">2017-09-29T18:58:28Z</dcterms:created>
  <dcterms:modified xsi:type="dcterms:W3CDTF">2021-02-17T21:54:50Z</dcterms:modified>
</cp:coreProperties>
</file>